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7" r:id="rId5"/>
  </p:sldMasterIdLst>
  <p:notesMasterIdLst>
    <p:notesMasterId r:id="rId11"/>
  </p:notesMasterIdLst>
  <p:sldIdLst>
    <p:sldId id="1505" r:id="rId6"/>
    <p:sldId id="1508" r:id="rId7"/>
    <p:sldId id="1509" r:id="rId8"/>
    <p:sldId id="1520" r:id="rId9"/>
    <p:sldId id="1521" r:id="rId1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EA887-A872-4C95-98A6-5F3B82DEB2EE}" v="67" dt="2025-10-31T12:21:14.7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35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D7A89-AD42-40FF-BBB0-DB822A9E31DE}" type="datetimeFigureOut">
              <a:rPr lang="nl-BE" smtClean="0"/>
              <a:t>2/11/2025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27E3E-50A0-4340-B7A3-96685B0D08FA}" type="slidenum">
              <a:rPr lang="nl-BE" smtClean="0"/>
              <a:t>‹#›</a:t>
            </a:fld>
            <a:endParaRPr lang="nl-BE"/>
          </a:p>
        </p:txBody>
      </p:sp>
    </p:spTree>
    <p:extLst>
      <p:ext uri="{BB962C8B-B14F-4D97-AF65-F5344CB8AC3E}">
        <p14:creationId xmlns:p14="http://schemas.microsoft.com/office/powerpoint/2010/main" val="222014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ighlight>
                  <a:srgbClr val="FFFF00"/>
                </a:highlight>
              </a:rPr>
              <a:t>Kortrijk Weide is geen gewone site, maar een echte </a:t>
            </a:r>
            <a:r>
              <a:rPr lang="nl-NL" b="1" dirty="0">
                <a:highlight>
                  <a:srgbClr val="FFFF00"/>
                </a:highlight>
              </a:rPr>
              <a:t>proeftuin voor de toekomst</a:t>
            </a:r>
            <a:r>
              <a:rPr lang="nl-NL" dirty="0">
                <a:highlight>
                  <a:srgbClr val="FFFF00"/>
                </a:highlight>
              </a:rPr>
              <a:t>, een plek waar nieuwe technologieën en ideeën niet in labo’s blijven hangen, maar getest worden in de echte wereld. </a:t>
            </a:r>
          </a:p>
          <a:p>
            <a:r>
              <a:rPr lang="nl-NL" dirty="0">
                <a:highlight>
                  <a:srgbClr val="FFFF00"/>
                </a:highlight>
              </a:rPr>
              <a:t>Hier werken onderwijs, onderzoek en </a:t>
            </a:r>
            <a:r>
              <a:rPr lang="nl-NL" b="1" dirty="0"/>
              <a:t>overheid</a:t>
            </a:r>
            <a:r>
              <a:rPr lang="nl-NL" dirty="0">
                <a:highlight>
                  <a:srgbClr val="FFFF00"/>
                </a:highlight>
              </a:rPr>
              <a:t> samen, elk met hun eigen kennis en ervaring. Die samenwerking maakt het mogelijk om te experimenteren, fouten te maken en vooral sneller te leren. Zo groeien er oplossingen die niet alleen Kortrijk Weide, maar ook andere wijken en steden kunnen helpen om duurzamer en slimmer met energie om te gaan. Het living lab laat zo zien hoe innovatie concreet vorm krijgt en hoe samenwerking de energietransitie versnelt.</a:t>
            </a:r>
          </a:p>
          <a:p>
            <a:endParaRPr lang="nl-BE" dirty="0"/>
          </a:p>
        </p:txBody>
      </p:sp>
      <p:sp>
        <p:nvSpPr>
          <p:cNvPr id="4" name="Slide Number Placeholder 3"/>
          <p:cNvSpPr>
            <a:spLocks noGrp="1"/>
          </p:cNvSpPr>
          <p:nvPr>
            <p:ph type="sldNum" sz="quarter" idx="5"/>
          </p:nvPr>
        </p:nvSpPr>
        <p:spPr/>
        <p:txBody>
          <a:bodyPr/>
          <a:lstStyle/>
          <a:p>
            <a:fld id="{B9427E3E-50A0-4340-B7A3-96685B0D08FA}" type="slidenum">
              <a:rPr lang="nl-BE" smtClean="0"/>
              <a:t>2</a:t>
            </a:fld>
            <a:endParaRPr lang="nl-BE"/>
          </a:p>
        </p:txBody>
      </p:sp>
    </p:spTree>
    <p:extLst>
      <p:ext uri="{BB962C8B-B14F-4D97-AF65-F5344CB8AC3E}">
        <p14:creationId xmlns:p14="http://schemas.microsoft.com/office/powerpoint/2010/main" val="4274254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9DF49-A960-70E6-635E-B33E2EFD2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63DD9E-7899-06F7-87C4-717ECF9F6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0D731-6AEA-B101-2759-349FC711BEE8}"/>
              </a:ext>
            </a:extLst>
          </p:cNvPr>
          <p:cNvSpPr>
            <a:spLocks noGrp="1"/>
          </p:cNvSpPr>
          <p:nvPr>
            <p:ph type="body" idx="1"/>
          </p:nvPr>
        </p:nvSpPr>
        <p:spPr/>
        <p:txBody>
          <a:bodyPr/>
          <a:lstStyle/>
          <a:p>
            <a:r>
              <a:rPr lang="nl-NL" dirty="0">
                <a:highlight>
                  <a:srgbClr val="FFFF00"/>
                </a:highlight>
              </a:rPr>
              <a:t>Kortrijk Weide is geen gewone site, maar een echte </a:t>
            </a:r>
            <a:r>
              <a:rPr lang="nl-NL" b="1" dirty="0">
                <a:highlight>
                  <a:srgbClr val="FFFF00"/>
                </a:highlight>
              </a:rPr>
              <a:t>proeftuin voor de toekomst</a:t>
            </a:r>
            <a:r>
              <a:rPr lang="nl-NL" dirty="0">
                <a:highlight>
                  <a:srgbClr val="FFFF00"/>
                </a:highlight>
              </a:rPr>
              <a:t>, een plek waar nieuwe technologieën en ideeën niet in labo’s blijven hangen, maar getest worden in de echte wereld. </a:t>
            </a:r>
          </a:p>
          <a:p>
            <a:r>
              <a:rPr lang="nl-NL" dirty="0">
                <a:highlight>
                  <a:srgbClr val="FFFF00"/>
                </a:highlight>
              </a:rPr>
              <a:t>Hier werken onderwijs, onderzoek en </a:t>
            </a:r>
            <a:r>
              <a:rPr lang="nl-NL" b="1" dirty="0"/>
              <a:t>overheid</a:t>
            </a:r>
            <a:r>
              <a:rPr lang="nl-NL" dirty="0">
                <a:highlight>
                  <a:srgbClr val="FFFF00"/>
                </a:highlight>
              </a:rPr>
              <a:t> samen, elk met hun eigen kennis en ervaring. Die samenwerking maakt het mogelijk om te experimenteren, fouten te maken en vooral sneller te leren. Zo groeien er oplossingen die niet alleen Kortrijk Weide, maar ook andere wijken en steden kunnen helpen om duurzamer en slimmer met energie om te gaan. Het living lab laat zo zien hoe innovatie concreet vorm krijgt en hoe samenwerking de energietransitie versnelt.</a:t>
            </a:r>
          </a:p>
          <a:p>
            <a:endParaRPr lang="nl-BE" dirty="0"/>
          </a:p>
        </p:txBody>
      </p:sp>
      <p:sp>
        <p:nvSpPr>
          <p:cNvPr id="4" name="Slide Number Placeholder 3">
            <a:extLst>
              <a:ext uri="{FF2B5EF4-FFF2-40B4-BE49-F238E27FC236}">
                <a16:creationId xmlns:a16="http://schemas.microsoft.com/office/drawing/2014/main" id="{ED710116-76E0-D422-18A4-F0710FB4B9CB}"/>
              </a:ext>
            </a:extLst>
          </p:cNvPr>
          <p:cNvSpPr>
            <a:spLocks noGrp="1"/>
          </p:cNvSpPr>
          <p:nvPr>
            <p:ph type="sldNum" sz="quarter" idx="5"/>
          </p:nvPr>
        </p:nvSpPr>
        <p:spPr/>
        <p:txBody>
          <a:bodyPr/>
          <a:lstStyle/>
          <a:p>
            <a:fld id="{B9427E3E-50A0-4340-B7A3-96685B0D08FA}" type="slidenum">
              <a:rPr lang="nl-BE" smtClean="0"/>
              <a:t>4</a:t>
            </a:fld>
            <a:endParaRPr lang="nl-BE"/>
          </a:p>
        </p:txBody>
      </p:sp>
    </p:spTree>
    <p:extLst>
      <p:ext uri="{BB962C8B-B14F-4D97-AF65-F5344CB8AC3E}">
        <p14:creationId xmlns:p14="http://schemas.microsoft.com/office/powerpoint/2010/main" val="1145869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D46AF-3C32-2129-8BA3-B9B70BEC1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4FC5DE-F0D5-906C-729D-A1CE8C29E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F6682-2EA9-7C7C-FB57-B15869194ABD}"/>
              </a:ext>
            </a:extLst>
          </p:cNvPr>
          <p:cNvSpPr>
            <a:spLocks noGrp="1"/>
          </p:cNvSpPr>
          <p:nvPr>
            <p:ph type="body" idx="1"/>
          </p:nvPr>
        </p:nvSpPr>
        <p:spPr/>
        <p:txBody>
          <a:bodyPr/>
          <a:lstStyle/>
          <a:p>
            <a:r>
              <a:rPr lang="nl-NL" dirty="0">
                <a:highlight>
                  <a:srgbClr val="FFFF00"/>
                </a:highlight>
              </a:rPr>
              <a:t>Kortrijk Weide is geen gewone site, maar een echte </a:t>
            </a:r>
            <a:r>
              <a:rPr lang="nl-NL" b="1" dirty="0">
                <a:highlight>
                  <a:srgbClr val="FFFF00"/>
                </a:highlight>
              </a:rPr>
              <a:t>proeftuin voor de toekomst</a:t>
            </a:r>
            <a:r>
              <a:rPr lang="nl-NL" dirty="0">
                <a:highlight>
                  <a:srgbClr val="FFFF00"/>
                </a:highlight>
              </a:rPr>
              <a:t>, een plek waar nieuwe technologieën en ideeën niet in labo’s blijven hangen, maar getest worden in de echte wereld. </a:t>
            </a:r>
          </a:p>
          <a:p>
            <a:r>
              <a:rPr lang="nl-NL" dirty="0">
                <a:highlight>
                  <a:srgbClr val="FFFF00"/>
                </a:highlight>
              </a:rPr>
              <a:t>Hier werken onderwijs, onderzoek en </a:t>
            </a:r>
            <a:r>
              <a:rPr lang="nl-NL" b="1" dirty="0"/>
              <a:t>overheid</a:t>
            </a:r>
            <a:r>
              <a:rPr lang="nl-NL" dirty="0">
                <a:highlight>
                  <a:srgbClr val="FFFF00"/>
                </a:highlight>
              </a:rPr>
              <a:t> samen, elk met hun eigen kennis en ervaring. Die samenwerking maakt het mogelijk om te experimenteren, fouten te maken en vooral sneller te leren. Zo groeien er oplossingen die niet alleen Kortrijk Weide, maar ook andere wijken en steden kunnen helpen om duurzamer en slimmer met energie om te gaan. Het living lab laat zo zien hoe innovatie concreet vorm krijgt en hoe samenwerking de energietransitie versnelt.</a:t>
            </a:r>
          </a:p>
          <a:p>
            <a:endParaRPr lang="nl-BE" dirty="0"/>
          </a:p>
        </p:txBody>
      </p:sp>
      <p:sp>
        <p:nvSpPr>
          <p:cNvPr id="4" name="Slide Number Placeholder 3">
            <a:extLst>
              <a:ext uri="{FF2B5EF4-FFF2-40B4-BE49-F238E27FC236}">
                <a16:creationId xmlns:a16="http://schemas.microsoft.com/office/drawing/2014/main" id="{AC411B22-FAA1-3994-B56C-81346021C13F}"/>
              </a:ext>
            </a:extLst>
          </p:cNvPr>
          <p:cNvSpPr>
            <a:spLocks noGrp="1"/>
          </p:cNvSpPr>
          <p:nvPr>
            <p:ph type="sldNum" sz="quarter" idx="5"/>
          </p:nvPr>
        </p:nvSpPr>
        <p:spPr/>
        <p:txBody>
          <a:bodyPr/>
          <a:lstStyle/>
          <a:p>
            <a:fld id="{B9427E3E-50A0-4340-B7A3-96685B0D08FA}" type="slidenum">
              <a:rPr lang="nl-BE" smtClean="0"/>
              <a:t>5</a:t>
            </a:fld>
            <a:endParaRPr lang="nl-BE"/>
          </a:p>
        </p:txBody>
      </p:sp>
    </p:spTree>
    <p:extLst>
      <p:ext uri="{BB962C8B-B14F-4D97-AF65-F5344CB8AC3E}">
        <p14:creationId xmlns:p14="http://schemas.microsoft.com/office/powerpoint/2010/main" val="21868093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305451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6E6EEE64-A5AD-4B48-A6F5-1B6A7D2DBC6B}" type="datetime1">
              <a:rPr lang="nl-BE" smtClean="0"/>
              <a:t>2/11/2025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7841147"/>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FB6AC76E-C0FB-4819-B5CD-0AFDBE013112}" type="datetime1">
              <a:rPr lang="nl-BE" smtClean="0"/>
              <a:t>2/11/2025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88906252"/>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8C09D796-300E-400D-B47A-FA72CE628054}" type="datetime1">
              <a:rPr lang="nl-BE" smtClean="0"/>
              <a:t>2/11/2025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4263705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C28EBE2-006E-4016-8942-125E396BEC90}"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9348810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AD9B60D0-86CA-4F22-BF0A-CE5B2921D33C}"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endParaRPr lang="nl-BE"/>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9789553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72D554C3-C11D-43F3-9A1F-16BE291E30B7}"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endParaRPr lang="nl-BE"/>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endParaRPr lang="nl-BE"/>
          </a:p>
        </p:txBody>
      </p:sp>
    </p:spTree>
    <p:extLst>
      <p:ext uri="{BB962C8B-B14F-4D97-AF65-F5344CB8AC3E}">
        <p14:creationId xmlns:p14="http://schemas.microsoft.com/office/powerpoint/2010/main" val="154349515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2376399F-87FB-4CC9-8EBC-FFD454C81352}"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endParaRPr lang="nl-BE"/>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4083014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F70E67A4-E6B0-4C0F-B49F-2CCEA52AC1F1}"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endParaRPr lang="nl-BE"/>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6581709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2D8AB368-6509-442D-BC1D-EE35EE59DF25}"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0332523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B88F87F3-D6B0-4BD0-B15F-4FDAA6E8D281}"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1300856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NL"/>
            </a:br>
            <a:br>
              <a:rPr lang="nl-NL"/>
            </a:br>
            <a:r>
              <a:rPr lang="nl-NL"/>
              <a:t>Titel</a:t>
            </a:r>
            <a:endParaRPr lang="en-US"/>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NL"/>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3357396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13D3C814-EAE9-4081-8D18-D64F77360DB2}"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2304596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DC924C46-22F8-4ABF-B4D0-69032F42661A}" type="datetime1">
              <a:rPr lang="nl-BE" smtClean="0"/>
              <a:t>2/11/2025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0903943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FE16FC70-ECFB-45B4-A980-1620FF0060AC}" type="datetime1">
              <a:rPr lang="nl-BE" smtClean="0"/>
              <a:t>2/11/2025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4970389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C86B9A9-2463-48AC-BF23-79BD50080778}" type="datetime1">
              <a:rPr lang="nl-BE" smtClean="0"/>
              <a:t>2/11/2025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69633874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Titel</a:t>
            </a:r>
            <a:endParaRPr lang="nl-BE"/>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A438AA33-46C5-4387-B8DA-01BBBC4ECB22}" type="datetime1">
              <a:rPr lang="nl-BE" smtClean="0"/>
              <a:t>2/11/2025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5355309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56712557-E235-4752-AEE0-7F863FB398F4}" type="datetime1">
              <a:rPr lang="nl-BE" smtClean="0"/>
              <a:t>2/11/2025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64160306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2.0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hlinkClick r:id="rId9"/>
              </a:rPr>
              <a:t>https://studenthowest.sharepoint.com/sites/staff/COMM/SitePages/Huisstijl.aspx</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2993653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6454929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917881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0798720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NL"/>
              <a:t>Klik om Titel te bewerken</a:t>
            </a:r>
            <a:endParaRPr lang="en-US"/>
          </a:p>
        </p:txBody>
      </p:sp>
      <p:sp>
        <p:nvSpPr>
          <p:cNvPr id="3" name="Subtitle 2"/>
          <p:cNvSpPr>
            <a:spLocks noGrp="1"/>
          </p:cNvSpPr>
          <p:nvPr>
            <p:ph type="subTitle" idx="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NL"/>
              <a:t>Klikken om de ondertitelstijl </a:t>
            </a:r>
          </a:p>
          <a:p>
            <a:r>
              <a:rPr lang="nl-NL"/>
              <a:t>van het model </a:t>
            </a:r>
          </a:p>
          <a:p>
            <a:r>
              <a:rPr lang="nl-NL"/>
              <a:t>te bewerken</a:t>
            </a:r>
            <a:endParaRPr lang="en-US"/>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0236913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325041198"/>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22EB1482-1C7A-4222-BFB4-267C3BFBC98A}" type="datetime1">
              <a:rPr lang="nl-BE" noProof="0" smtClean="0"/>
              <a:t>2/11/2025</a:t>
            </a:fld>
            <a:endParaRPr lang="nl-BE" noProof="0"/>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noProof="0"/>
              <a:t>Presentatie CTAI (3/11/2025)</a:t>
            </a:r>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87131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3ABF4311-B12E-48FF-A90E-974BBE343EDE}" type="datetime1">
              <a:rPr lang="nl-BE" noProof="0" smtClean="0"/>
              <a:t>2/11/2025</a:t>
            </a:fld>
            <a:endParaRPr lang="nl-BE" noProof="0"/>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noProof="0"/>
              <a:t>Presentatie CTAI (3/11/2025)</a:t>
            </a:r>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35397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FD889B3B-B56D-4036-8849-62B172451F4E}" type="datetime1">
              <a:rPr lang="nl-BE" smtClean="0"/>
              <a:t>2/11/2025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1092920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DD67D2BF-15D5-47C4-8C1F-6133CD946363}" type="datetime1">
              <a:rPr lang="nl-BE" smtClean="0"/>
              <a:t>2/11/2025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9704928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4F0E6E84-79AF-4162-B442-B8AB472E4A47}" type="datetime1">
              <a:rPr lang="nl-BE" smtClean="0"/>
              <a:t>2/11/2025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211303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838F092-A777-40F8-B63D-236CEF27B512}" type="datetime1">
              <a:rPr lang="nl-BE" smtClean="0"/>
              <a:t>2/11/2025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0436381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10EEE9AF-8F34-4BC2-8337-3C5F1444A80C}" type="datetime1">
              <a:rPr lang="nl-BE" smtClean="0"/>
              <a:t>2/11/2025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9660669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D1054BAF-696C-4C9B-A269-960C7AAC31FA}"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9967295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29772EF6-1FDE-4416-9310-DC063388A044}"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endParaRPr lang="nl-BE"/>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1603412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NL"/>
              <a:t>“Klik om quote </a:t>
            </a:r>
            <a:br>
              <a:rPr lang="nl-NL"/>
            </a:br>
            <a:r>
              <a:rPr lang="nl-NL"/>
              <a:t>in te Voegen”</a:t>
            </a:r>
            <a:endParaRPr lang="en-US"/>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NL"/>
              <a:t>Klik om de Naam en Voornaam in te voegen</a:t>
            </a:r>
            <a:endParaRPr lang="en-US"/>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4457874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DBDD3912-FCB3-499B-9201-92DA7E9FB04D}"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endParaRPr lang="nl-BE"/>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endParaRPr lang="nl-BE"/>
          </a:p>
        </p:txBody>
      </p:sp>
    </p:spTree>
    <p:extLst>
      <p:ext uri="{BB962C8B-B14F-4D97-AF65-F5344CB8AC3E}">
        <p14:creationId xmlns:p14="http://schemas.microsoft.com/office/powerpoint/2010/main" val="411128289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BCF5FB12-7473-4AB6-8802-6AF5E082532E}"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endParaRPr lang="nl-BE"/>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2027616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6FD29F62-4DEF-4E78-AE65-C94D68C86AA5}"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endParaRPr lang="nl-BE"/>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0452142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C8B0BD05-4BB4-47D4-A7F2-6A8F69622194}"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02472028"/>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FDAE704-0DE9-48E0-AFA0-4AB37ABAE97A}"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8330432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22A2CB63-C5BD-4CE5-92B6-078A081BB851}" type="datetime1">
              <a:rPr lang="nl-BE" smtClean="0"/>
              <a:t>2/11/2025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9140080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A18AD2A3-A68B-4180-9B8C-24B2696CE731}" type="datetime1">
              <a:rPr lang="nl-BE" smtClean="0"/>
              <a:t>2/11/2025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94641652"/>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8F3D7E73-FA95-46B4-BAB7-6B68973BCA20}" type="datetime1">
              <a:rPr lang="nl-BE" smtClean="0"/>
              <a:t>2/11/2025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74261267"/>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AD89ABC8-7C3D-4EBC-B9EB-48F06AED49CF}" type="datetime1">
              <a:rPr lang="nl-BE" smtClean="0"/>
              <a:t>2/11/2025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30577489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1E8B8DDB-2CDB-4767-8B85-6D8E5ECD1A45}" type="datetime1">
              <a:rPr lang="nl-BE" smtClean="0"/>
              <a:t>2/11/2025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62343714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NL"/>
              <a:t>Inhoudstafel / Agenda titel</a:t>
            </a:r>
            <a:endParaRPr lang="en-US"/>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NL"/>
              <a:t>Agendapunt 1</a:t>
            </a:r>
          </a:p>
          <a:p>
            <a:r>
              <a:rPr lang="nl-NL"/>
              <a:t>Agendapunt 2</a:t>
            </a:r>
          </a:p>
          <a:p>
            <a:r>
              <a:rPr lang="nl-NL"/>
              <a:t>Agendapunt 3</a:t>
            </a:r>
          </a:p>
          <a:p>
            <a:r>
              <a:rPr lang="nl-NL"/>
              <a:t>Agendapunt 4</a:t>
            </a:r>
          </a:p>
          <a:p>
            <a:r>
              <a:rPr lang="nl-NL"/>
              <a:t>Agendapunt 5</a:t>
            </a:r>
          </a:p>
          <a:p>
            <a:r>
              <a:rPr lang="nl-NL"/>
              <a:t>Agendapunt 6</a:t>
            </a:r>
            <a:endParaRPr lang="en-US"/>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6977925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5598CAA5-E45E-46AB-8D0D-5ED91D8DDC3D}" type="datetime1">
              <a:rPr lang="nl-BE" smtClean="0"/>
              <a:t>2/11/2025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4777201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628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E58E2C15-38A8-42D2-8C46-41E2BD3762C9}" type="datetime1">
              <a:rPr lang="nl-BE" smtClean="0"/>
              <a:t>2/11/2025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5759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73924ED4-7E3E-49BB-BA0F-2BC9BB96198B}" type="datetime1">
              <a:rPr lang="nl-BE" smtClean="0"/>
              <a:t>2/11/2025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4162420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F2394BCF-B405-414D-A627-611CC84F4253}" type="datetime1">
              <a:rPr lang="nl-BE" smtClean="0"/>
              <a:t>2/11/2025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4319896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DFC04690-D13B-4089-A70F-34A95BC300FE}" type="datetime1">
              <a:rPr lang="nl-BE" smtClean="0"/>
              <a:t>2/11/2025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Presentatie CTAI (3/11/2025)</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endParaRPr lang="nl-BE"/>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6129169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13.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049DC6-17AB-405C-8D02-A2B3EF3E93F3}" type="datetime1">
              <a:rPr lang="nl-BE" smtClean="0"/>
              <a:t>2/11/2025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Presentatie CTAI (3/11/2025)</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7" cstate="hqprint">
            <a:extLst>
              <a:ext uri="{28A0092B-C50C-407E-A947-70E740481C1C}">
                <a14:useLocalDpi xmlns:a14="http://schemas.microsoft.com/office/drawing/2010/main" val="0"/>
              </a:ext>
            </a:extLst>
          </a:blip>
          <a:stretch>
            <a:fillRect/>
          </a:stretch>
        </p:blipFill>
        <p:spPr>
          <a:xfrm>
            <a:off x="10659258" y="6097059"/>
            <a:ext cx="1227841" cy="629269"/>
          </a:xfrm>
          <a:prstGeom prst="rect">
            <a:avLst/>
          </a:prstGeom>
        </p:spPr>
      </p:pic>
    </p:spTree>
    <p:extLst>
      <p:ext uri="{BB962C8B-B14F-4D97-AF65-F5344CB8AC3E}">
        <p14:creationId xmlns:p14="http://schemas.microsoft.com/office/powerpoint/2010/main" val="38669458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hf hd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noProof="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A6E6A-59C8-4A25-8F2B-D5E2B33F15B5}" type="datetime1">
              <a:rPr lang="nl-BE" noProof="0" smtClean="0"/>
              <a:t>2/11/2025</a:t>
            </a:fld>
            <a:endParaRPr lang="nl-BE" noProof="0"/>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noProof="0"/>
              <a:t>Presentatie CTAI (3/11/2025)</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0659258" y="6097059"/>
            <a:ext cx="1227841" cy="629269"/>
          </a:xfrm>
          <a:prstGeom prst="rect">
            <a:avLst/>
          </a:prstGeom>
        </p:spPr>
      </p:pic>
    </p:spTree>
    <p:extLst>
      <p:ext uri="{BB962C8B-B14F-4D97-AF65-F5344CB8AC3E}">
        <p14:creationId xmlns:p14="http://schemas.microsoft.com/office/powerpoint/2010/main" val="242079524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Lst>
  <p:hf hd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6392FB-56CC-4271-B890-03E4EBAACED0}"/>
              </a:ext>
            </a:extLst>
          </p:cNvPr>
          <p:cNvSpPr>
            <a:spLocks noGrp="1"/>
          </p:cNvSpPr>
          <p:nvPr>
            <p:ph type="ctrTitle"/>
          </p:nvPr>
        </p:nvSpPr>
        <p:spPr>
          <a:xfrm>
            <a:off x="2377440" y="1530057"/>
            <a:ext cx="9976795" cy="1309663"/>
          </a:xfrm>
        </p:spPr>
        <p:txBody>
          <a:bodyPr/>
          <a:lstStyle/>
          <a:p>
            <a:pPr>
              <a:lnSpc>
                <a:spcPct val="100000"/>
              </a:lnSpc>
              <a:spcAft>
                <a:spcPts val="800"/>
              </a:spcAft>
            </a:pPr>
            <a:r>
              <a:rPr lang="nl-NL" sz="3200" dirty="0"/>
              <a:t>Energy Project CTAI </a:t>
            </a:r>
            <a:endParaRPr lang="nl-BE" sz="3200" dirty="0"/>
          </a:p>
        </p:txBody>
      </p:sp>
    </p:spTree>
    <p:extLst>
      <p:ext uri="{BB962C8B-B14F-4D97-AF65-F5344CB8AC3E}">
        <p14:creationId xmlns:p14="http://schemas.microsoft.com/office/powerpoint/2010/main" val="278454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21D3E7-B8CC-40ED-A670-5F624653137A}"/>
              </a:ext>
            </a:extLst>
          </p:cNvPr>
          <p:cNvSpPr>
            <a:spLocks noGrp="1"/>
          </p:cNvSpPr>
          <p:nvPr>
            <p:ph type="body" sz="quarter" idx="17"/>
          </p:nvPr>
        </p:nvSpPr>
        <p:spPr>
          <a:xfrm>
            <a:off x="700088" y="1569601"/>
            <a:ext cx="10833151" cy="1380076"/>
          </a:xfrm>
        </p:spPr>
        <p:txBody>
          <a:bodyPr/>
          <a:lstStyle/>
          <a:p>
            <a:pPr marL="342900" indent="-342900">
              <a:buFont typeface="Arial" panose="020B0604020202020204" pitchFamily="34" charset="0"/>
              <a:buChar char="•"/>
            </a:pPr>
            <a:r>
              <a:rPr lang="en-US" dirty="0"/>
              <a:t>Households and small companies are consuming more and more energy due to the advent of electric cars, heat pumps and other electrical appliances. Classic measurement methods to analyze that consumption are expensive and require complex hardware.</a:t>
            </a:r>
          </a:p>
          <a:p>
            <a:endParaRPr lang="nl-BE" dirty="0"/>
          </a:p>
        </p:txBody>
      </p:sp>
      <p:sp>
        <p:nvSpPr>
          <p:cNvPr id="3" name="Slide Number Placeholder 2">
            <a:extLst>
              <a:ext uri="{FF2B5EF4-FFF2-40B4-BE49-F238E27FC236}">
                <a16:creationId xmlns:a16="http://schemas.microsoft.com/office/drawing/2014/main" id="{50DF6B0A-6D00-4218-8FFC-BEAACF8D1D88}"/>
              </a:ext>
            </a:extLst>
          </p:cNvPr>
          <p:cNvSpPr>
            <a:spLocks noGrp="1"/>
          </p:cNvSpPr>
          <p:nvPr>
            <p:ph type="sldNum" sz="quarter" idx="12"/>
          </p:nvPr>
        </p:nvSpPr>
        <p:spPr/>
        <p:txBody>
          <a:bodyPr/>
          <a:lstStyle/>
          <a:p>
            <a:fld id="{B7527A74-2D87-4307-9531-5A57D9647EEB}" type="slidenum">
              <a:rPr lang="nl-BE" smtClean="0"/>
              <a:pPr/>
              <a:t>2</a:t>
            </a:fld>
            <a:endParaRPr lang="nl-BE"/>
          </a:p>
        </p:txBody>
      </p:sp>
      <p:sp>
        <p:nvSpPr>
          <p:cNvPr id="4" name="Title 3">
            <a:extLst>
              <a:ext uri="{FF2B5EF4-FFF2-40B4-BE49-F238E27FC236}">
                <a16:creationId xmlns:a16="http://schemas.microsoft.com/office/drawing/2014/main" id="{08074A0D-B5D3-4317-BA39-050CED083DD5}"/>
              </a:ext>
            </a:extLst>
          </p:cNvPr>
          <p:cNvSpPr>
            <a:spLocks noGrp="1"/>
          </p:cNvSpPr>
          <p:nvPr>
            <p:ph type="title"/>
          </p:nvPr>
        </p:nvSpPr>
        <p:spPr>
          <a:xfrm>
            <a:off x="700088" y="592588"/>
            <a:ext cx="11050419" cy="420237"/>
          </a:xfrm>
        </p:spPr>
        <p:txBody>
          <a:bodyPr/>
          <a:lstStyle/>
          <a:p>
            <a:r>
              <a:rPr lang="nl-BE" dirty="0"/>
              <a:t>Project </a:t>
            </a:r>
            <a:r>
              <a:rPr lang="nl-BE" dirty="0" err="1"/>
              <a:t>description</a:t>
            </a:r>
            <a:endParaRPr lang="nl-BE" dirty="0"/>
          </a:p>
        </p:txBody>
      </p:sp>
      <p:sp>
        <p:nvSpPr>
          <p:cNvPr id="6" name="Footer Placeholder 5">
            <a:extLst>
              <a:ext uri="{FF2B5EF4-FFF2-40B4-BE49-F238E27FC236}">
                <a16:creationId xmlns:a16="http://schemas.microsoft.com/office/drawing/2014/main" id="{4ED705C6-A2FD-4637-9672-B35913215D36}"/>
              </a:ext>
            </a:extLst>
          </p:cNvPr>
          <p:cNvSpPr>
            <a:spLocks noGrp="1"/>
          </p:cNvSpPr>
          <p:nvPr>
            <p:ph type="ftr" sz="quarter" idx="11"/>
          </p:nvPr>
        </p:nvSpPr>
        <p:spPr/>
        <p:txBody>
          <a:bodyPr/>
          <a:lstStyle/>
          <a:p>
            <a:r>
              <a:rPr lang="nl-BE"/>
              <a:t>Presentatie CTAI (3/11/2025)</a:t>
            </a:r>
            <a:endParaRPr lang="nl-BE" dirty="0"/>
          </a:p>
        </p:txBody>
      </p:sp>
      <p:pic>
        <p:nvPicPr>
          <p:cNvPr id="7" name="Afbeelding 6">
            <a:extLst>
              <a:ext uri="{FF2B5EF4-FFF2-40B4-BE49-F238E27FC236}">
                <a16:creationId xmlns:a16="http://schemas.microsoft.com/office/drawing/2014/main" id="{F51DC863-8422-B20B-5088-D6AFE66E6F6F}"/>
              </a:ext>
            </a:extLst>
          </p:cNvPr>
          <p:cNvPicPr>
            <a:picLocks noChangeAspect="1"/>
          </p:cNvPicPr>
          <p:nvPr/>
        </p:nvPicPr>
        <p:blipFill>
          <a:blip r:embed="rId3"/>
          <a:stretch>
            <a:fillRect/>
          </a:stretch>
        </p:blipFill>
        <p:spPr>
          <a:xfrm>
            <a:off x="1142626" y="3218606"/>
            <a:ext cx="2139054" cy="2311222"/>
          </a:xfrm>
          <a:prstGeom prst="rect">
            <a:avLst/>
          </a:prstGeom>
        </p:spPr>
      </p:pic>
      <p:pic>
        <p:nvPicPr>
          <p:cNvPr id="1026" name="Picture 2" descr="Shelly Plus Plug S – ShellyMadrid.com">
            <a:extLst>
              <a:ext uri="{FF2B5EF4-FFF2-40B4-BE49-F238E27FC236}">
                <a16:creationId xmlns:a16="http://schemas.microsoft.com/office/drawing/2014/main" id="{55E7E9AB-47D3-02D2-58B2-533C3D42F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808" y="4527341"/>
            <a:ext cx="1738071" cy="1738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cti9 iEM3000 energiemeters | Schneider Electric België">
            <a:extLst>
              <a:ext uri="{FF2B5EF4-FFF2-40B4-BE49-F238E27FC236}">
                <a16:creationId xmlns:a16="http://schemas.microsoft.com/office/drawing/2014/main" id="{25734DE0-722F-4727-9653-0BD79FF3F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064" y="2760160"/>
            <a:ext cx="3133575" cy="3133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mappee Infinity | Maak Je Meter Slim">
            <a:extLst>
              <a:ext uri="{FF2B5EF4-FFF2-40B4-BE49-F238E27FC236}">
                <a16:creationId xmlns:a16="http://schemas.microsoft.com/office/drawing/2014/main" id="{FE15FCBD-9BD1-585C-03D9-81323A1BBC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961" y="2364526"/>
            <a:ext cx="3663066" cy="366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173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B9BFE7F-6132-2270-53A2-BA52CB0F694A}"/>
              </a:ext>
            </a:extLst>
          </p:cNvPr>
          <p:cNvSpPr>
            <a:spLocks noGrp="1"/>
          </p:cNvSpPr>
          <p:nvPr>
            <p:ph type="body" sz="quarter" idx="17"/>
          </p:nvPr>
        </p:nvSpPr>
        <p:spPr/>
        <p:txBody>
          <a:bodyPr/>
          <a:lstStyle/>
          <a:p>
            <a:pPr marL="457200" indent="-457200">
              <a:buFont typeface="+mj-lt"/>
              <a:buAutoNum type="arabicPeriod"/>
            </a:pPr>
            <a:r>
              <a:rPr lang="en-US" dirty="0"/>
              <a:t>Investigate how AI can help to analyze energy consumption smarter and cheaper based on existing measurement data from </a:t>
            </a:r>
            <a:r>
              <a:rPr lang="en-US" dirty="0" err="1"/>
              <a:t>InfluxDB</a:t>
            </a:r>
            <a:r>
              <a:rPr lang="en-US" dirty="0"/>
              <a:t>.</a:t>
            </a:r>
          </a:p>
          <a:p>
            <a:pPr marL="457200" indent="-457200">
              <a:buFont typeface="+mj-lt"/>
              <a:buAutoNum type="arabicPeriod"/>
            </a:pPr>
            <a:r>
              <a:rPr lang="en-US" dirty="0"/>
              <a:t>Investigate how AI can help to analyze energy consumption smarter and cheaper based on pattern recognition based on consumption.</a:t>
            </a:r>
            <a:endParaRPr lang="nl-NL" dirty="0"/>
          </a:p>
        </p:txBody>
      </p:sp>
      <p:sp>
        <p:nvSpPr>
          <p:cNvPr id="3" name="Tijdelijke aanduiding voor dianummer 2">
            <a:extLst>
              <a:ext uri="{FF2B5EF4-FFF2-40B4-BE49-F238E27FC236}">
                <a16:creationId xmlns:a16="http://schemas.microsoft.com/office/drawing/2014/main" id="{22AB9C0F-BDEB-8DB9-F1AF-FEF5D948CE57}"/>
              </a:ext>
            </a:extLst>
          </p:cNvPr>
          <p:cNvSpPr>
            <a:spLocks noGrp="1"/>
          </p:cNvSpPr>
          <p:nvPr>
            <p:ph type="sldNum" sz="quarter" idx="12"/>
          </p:nvPr>
        </p:nvSpPr>
        <p:spPr/>
        <p:txBody>
          <a:bodyPr anchor="ctr">
            <a:normAutofit/>
          </a:bodyPr>
          <a:lstStyle/>
          <a:p>
            <a:pPr>
              <a:spcAft>
                <a:spcPts val="600"/>
              </a:spcAft>
            </a:pPr>
            <a:fld id="{B7527A74-2D87-4307-9531-5A57D9647EEB}" type="slidenum">
              <a:rPr lang="nl-BE" smtClean="0"/>
              <a:pPr>
                <a:spcAft>
                  <a:spcPts val="600"/>
                </a:spcAft>
              </a:pPr>
              <a:t>3</a:t>
            </a:fld>
            <a:endParaRPr lang="nl-BE"/>
          </a:p>
        </p:txBody>
      </p:sp>
      <p:sp>
        <p:nvSpPr>
          <p:cNvPr id="4" name="Titel 3">
            <a:extLst>
              <a:ext uri="{FF2B5EF4-FFF2-40B4-BE49-F238E27FC236}">
                <a16:creationId xmlns:a16="http://schemas.microsoft.com/office/drawing/2014/main" id="{16C69C28-B267-87F7-FDE4-15C15E03BEE3}"/>
              </a:ext>
            </a:extLst>
          </p:cNvPr>
          <p:cNvSpPr>
            <a:spLocks noGrp="1"/>
          </p:cNvSpPr>
          <p:nvPr>
            <p:ph type="title"/>
          </p:nvPr>
        </p:nvSpPr>
        <p:spPr/>
        <p:txBody>
          <a:bodyPr anchor="t">
            <a:normAutofit/>
          </a:bodyPr>
          <a:lstStyle/>
          <a:p>
            <a:r>
              <a:rPr lang="nl-BE" dirty="0"/>
              <a:t>project research</a:t>
            </a:r>
            <a:endParaRPr lang="nl-NL" dirty="0"/>
          </a:p>
        </p:txBody>
      </p:sp>
      <p:sp>
        <p:nvSpPr>
          <p:cNvPr id="6" name="Tijdelijke aanduiding voor voettekst 5">
            <a:extLst>
              <a:ext uri="{FF2B5EF4-FFF2-40B4-BE49-F238E27FC236}">
                <a16:creationId xmlns:a16="http://schemas.microsoft.com/office/drawing/2014/main" id="{2813B160-7C87-0295-4021-0FD7E32DA3D5}"/>
              </a:ext>
            </a:extLst>
          </p:cNvPr>
          <p:cNvSpPr>
            <a:spLocks noGrp="1"/>
          </p:cNvSpPr>
          <p:nvPr>
            <p:ph type="ftr" sz="quarter" idx="11"/>
          </p:nvPr>
        </p:nvSpPr>
        <p:spPr/>
        <p:txBody>
          <a:bodyPr anchor="ctr">
            <a:normAutofit/>
          </a:bodyPr>
          <a:lstStyle/>
          <a:p>
            <a:pPr>
              <a:spcAft>
                <a:spcPts val="600"/>
              </a:spcAft>
            </a:pPr>
            <a:r>
              <a:rPr lang="nl-BE"/>
              <a:t>Presentatie CTAI (3/11/2025)</a:t>
            </a:r>
          </a:p>
        </p:txBody>
      </p:sp>
    </p:spTree>
    <p:extLst>
      <p:ext uri="{BB962C8B-B14F-4D97-AF65-F5344CB8AC3E}">
        <p14:creationId xmlns:p14="http://schemas.microsoft.com/office/powerpoint/2010/main" val="686800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F05D0-6F08-2088-038C-527C3503B34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E78ED5B-5493-A5E6-E9A7-C750557FAF33}"/>
              </a:ext>
            </a:extLst>
          </p:cNvPr>
          <p:cNvSpPr>
            <a:spLocks noGrp="1"/>
          </p:cNvSpPr>
          <p:nvPr>
            <p:ph type="body" sz="quarter" idx="17"/>
          </p:nvPr>
        </p:nvSpPr>
        <p:spPr>
          <a:xfrm>
            <a:off x="700088" y="1569601"/>
            <a:ext cx="10833151" cy="1635716"/>
          </a:xfrm>
        </p:spPr>
        <p:txBody>
          <a:bodyPr/>
          <a:lstStyle/>
          <a:p>
            <a:pPr marL="342900" indent="-342900">
              <a:buFont typeface="Arial" panose="020B0604020202020204" pitchFamily="34" charset="0"/>
              <a:buChar char="•"/>
            </a:pPr>
            <a:r>
              <a:rPr lang="en-US" dirty="0"/>
              <a:t>A proof of concept that automatically learns which appliances are active based on a building's total energy consumption.</a:t>
            </a:r>
          </a:p>
          <a:p>
            <a:pPr marL="342900" indent="-342900">
              <a:buFont typeface="Arial" panose="020B0604020202020204" pitchFamily="34" charset="0"/>
              <a:buChar char="•"/>
            </a:pPr>
            <a:r>
              <a:rPr lang="en-US" dirty="0"/>
              <a:t>In other words, can AI infer from one overall energy consumption which appliances are currently consuming and how much each appliance contributes to the total?</a:t>
            </a:r>
          </a:p>
          <a:p>
            <a:endParaRPr lang="nl-BE" dirty="0"/>
          </a:p>
        </p:txBody>
      </p:sp>
      <p:sp>
        <p:nvSpPr>
          <p:cNvPr id="3" name="Slide Number Placeholder 2">
            <a:extLst>
              <a:ext uri="{FF2B5EF4-FFF2-40B4-BE49-F238E27FC236}">
                <a16:creationId xmlns:a16="http://schemas.microsoft.com/office/drawing/2014/main" id="{880E8DCD-9FAF-02B1-CA0E-1CE216974209}"/>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0CDC6B0D-06E8-55F6-F657-4FBBE07B12DC}"/>
              </a:ext>
            </a:extLst>
          </p:cNvPr>
          <p:cNvSpPr>
            <a:spLocks noGrp="1"/>
          </p:cNvSpPr>
          <p:nvPr>
            <p:ph type="title"/>
          </p:nvPr>
        </p:nvSpPr>
        <p:spPr>
          <a:xfrm>
            <a:off x="700088" y="592588"/>
            <a:ext cx="11050419" cy="420237"/>
          </a:xfrm>
        </p:spPr>
        <p:txBody>
          <a:bodyPr/>
          <a:lstStyle/>
          <a:p>
            <a:r>
              <a:rPr lang="nl-BE" dirty="0"/>
              <a:t>Project goal</a:t>
            </a:r>
          </a:p>
        </p:txBody>
      </p:sp>
      <p:sp>
        <p:nvSpPr>
          <p:cNvPr id="6" name="Footer Placeholder 5">
            <a:extLst>
              <a:ext uri="{FF2B5EF4-FFF2-40B4-BE49-F238E27FC236}">
                <a16:creationId xmlns:a16="http://schemas.microsoft.com/office/drawing/2014/main" id="{928FF478-56BF-B73D-3DCF-7AE3CE9CA8E5}"/>
              </a:ext>
            </a:extLst>
          </p:cNvPr>
          <p:cNvSpPr>
            <a:spLocks noGrp="1"/>
          </p:cNvSpPr>
          <p:nvPr>
            <p:ph type="ftr" sz="quarter" idx="11"/>
          </p:nvPr>
        </p:nvSpPr>
        <p:spPr/>
        <p:txBody>
          <a:bodyPr/>
          <a:lstStyle/>
          <a:p>
            <a:r>
              <a:rPr lang="nl-BE"/>
              <a:t>Presentatie CTAI (3/11/2025)</a:t>
            </a:r>
            <a:endParaRPr lang="nl-BE" dirty="0"/>
          </a:p>
        </p:txBody>
      </p:sp>
    </p:spTree>
    <p:extLst>
      <p:ext uri="{BB962C8B-B14F-4D97-AF65-F5344CB8AC3E}">
        <p14:creationId xmlns:p14="http://schemas.microsoft.com/office/powerpoint/2010/main" val="2552696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C260D-6A68-BF7B-1090-7563D38592D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E3AA2E-8A85-03B4-A412-A4DD38EE203C}"/>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FDDA8377-8C41-78B4-4C8A-FC1377E2875E}"/>
              </a:ext>
            </a:extLst>
          </p:cNvPr>
          <p:cNvSpPr>
            <a:spLocks noGrp="1"/>
          </p:cNvSpPr>
          <p:nvPr>
            <p:ph type="title"/>
          </p:nvPr>
        </p:nvSpPr>
        <p:spPr>
          <a:xfrm>
            <a:off x="700088" y="592588"/>
            <a:ext cx="11050419" cy="420237"/>
          </a:xfrm>
        </p:spPr>
        <p:txBody>
          <a:bodyPr/>
          <a:lstStyle/>
          <a:p>
            <a:r>
              <a:rPr lang="nl-BE" dirty="0"/>
              <a:t>Project goal</a:t>
            </a:r>
          </a:p>
        </p:txBody>
      </p:sp>
      <p:sp>
        <p:nvSpPr>
          <p:cNvPr id="6" name="Footer Placeholder 5">
            <a:extLst>
              <a:ext uri="{FF2B5EF4-FFF2-40B4-BE49-F238E27FC236}">
                <a16:creationId xmlns:a16="http://schemas.microsoft.com/office/drawing/2014/main" id="{F4F7B5A2-6E43-42AE-B809-28200F699C0A}"/>
              </a:ext>
            </a:extLst>
          </p:cNvPr>
          <p:cNvSpPr>
            <a:spLocks noGrp="1"/>
          </p:cNvSpPr>
          <p:nvPr>
            <p:ph type="ftr" sz="quarter" idx="11"/>
          </p:nvPr>
        </p:nvSpPr>
        <p:spPr/>
        <p:txBody>
          <a:bodyPr/>
          <a:lstStyle/>
          <a:p>
            <a:r>
              <a:rPr lang="nl-BE"/>
              <a:t>Presentatie CTAI (3/11/2025)</a:t>
            </a:r>
            <a:endParaRPr lang="nl-BE" dirty="0"/>
          </a:p>
        </p:txBody>
      </p:sp>
      <p:pic>
        <p:nvPicPr>
          <p:cNvPr id="9" name="Afbeelding 8" descr="Afbeelding met tekst, diagram, Perceel&#10;&#10;Door AI gegenereerde inhoud is mogelijk onjuist.">
            <a:extLst>
              <a:ext uri="{FF2B5EF4-FFF2-40B4-BE49-F238E27FC236}">
                <a16:creationId xmlns:a16="http://schemas.microsoft.com/office/drawing/2014/main" id="{4F0B909C-7BB7-8301-865C-B77DA5223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867" y="1569601"/>
            <a:ext cx="6965968" cy="4179581"/>
          </a:xfrm>
          <a:prstGeom prst="rect">
            <a:avLst/>
          </a:prstGeom>
        </p:spPr>
      </p:pic>
      <p:pic>
        <p:nvPicPr>
          <p:cNvPr id="2052" name="Picture 4" descr="Solar panel power icon Royalty Free Vector Image">
            <a:extLst>
              <a:ext uri="{FF2B5EF4-FFF2-40B4-BE49-F238E27FC236}">
                <a16:creationId xmlns:a16="http://schemas.microsoft.com/office/drawing/2014/main" id="{0AE53B33-AEEE-8380-6F97-7FC5CBDC0C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55" t="12934" r="17704" b="25867"/>
          <a:stretch>
            <a:fillRect/>
          </a:stretch>
        </p:blipFill>
        <p:spPr bwMode="auto">
          <a:xfrm>
            <a:off x="396239" y="1517548"/>
            <a:ext cx="1852633" cy="15101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moborden met digitale meters voor het onderwijs | Fluvius">
            <a:extLst>
              <a:ext uri="{FF2B5EF4-FFF2-40B4-BE49-F238E27FC236}">
                <a16:creationId xmlns:a16="http://schemas.microsoft.com/office/drawing/2014/main" id="{35068497-982E-1330-CA1D-103A95D01B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005" t="7564" r="53682" b="13359"/>
          <a:stretch>
            <a:fillRect/>
          </a:stretch>
        </p:blipFill>
        <p:spPr bwMode="auto">
          <a:xfrm>
            <a:off x="601194" y="3440520"/>
            <a:ext cx="1442721" cy="2265680"/>
          </a:xfrm>
          <a:prstGeom prst="rect">
            <a:avLst/>
          </a:prstGeom>
          <a:noFill/>
          <a:extLst>
            <a:ext uri="{909E8E84-426E-40DD-AFC4-6F175D3DCCD1}">
              <a14:hiddenFill xmlns:a14="http://schemas.microsoft.com/office/drawing/2010/main">
                <a:solidFill>
                  <a:srgbClr val="FFFFFF"/>
                </a:solidFill>
              </a14:hiddenFill>
            </a:ext>
          </a:extLst>
        </p:spPr>
      </p:pic>
      <p:sp>
        <p:nvSpPr>
          <p:cNvPr id="11" name="Cirkel: leeg 10">
            <a:extLst>
              <a:ext uri="{FF2B5EF4-FFF2-40B4-BE49-F238E27FC236}">
                <a16:creationId xmlns:a16="http://schemas.microsoft.com/office/drawing/2014/main" id="{EB1BDB47-8C8B-A0ED-FA0E-4CAC03AB02E7}"/>
              </a:ext>
            </a:extLst>
          </p:cNvPr>
          <p:cNvSpPr/>
          <p:nvPr/>
        </p:nvSpPr>
        <p:spPr>
          <a:xfrm>
            <a:off x="3072460" y="2664543"/>
            <a:ext cx="1852632" cy="1749914"/>
          </a:xfrm>
          <a:prstGeom prst="donut">
            <a:avLst>
              <a:gd name="adj" fmla="val 9712"/>
            </a:avLst>
          </a:prstGeom>
          <a:solidFill>
            <a:schemeClr val="tx2">
              <a:lumMod val="60000"/>
              <a:lumOff val="4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2" name="Tekstvak 11">
            <a:extLst>
              <a:ext uri="{FF2B5EF4-FFF2-40B4-BE49-F238E27FC236}">
                <a16:creationId xmlns:a16="http://schemas.microsoft.com/office/drawing/2014/main" id="{6C8DF7F4-FF88-6A18-3D12-10521BDFB65D}"/>
              </a:ext>
            </a:extLst>
          </p:cNvPr>
          <p:cNvSpPr txBox="1"/>
          <p:nvPr/>
        </p:nvSpPr>
        <p:spPr>
          <a:xfrm>
            <a:off x="609599" y="2959872"/>
            <a:ext cx="1452226" cy="369332"/>
          </a:xfrm>
          <a:prstGeom prst="rect">
            <a:avLst/>
          </a:prstGeom>
          <a:noFill/>
        </p:spPr>
        <p:txBody>
          <a:bodyPr wrap="square" rtlCol="0">
            <a:spAutoFit/>
          </a:bodyPr>
          <a:lstStyle/>
          <a:p>
            <a:r>
              <a:rPr lang="nl-NL" dirty="0"/>
              <a:t>Solar: 2385W</a:t>
            </a:r>
          </a:p>
        </p:txBody>
      </p:sp>
      <p:sp>
        <p:nvSpPr>
          <p:cNvPr id="13" name="Tekstvak 12">
            <a:extLst>
              <a:ext uri="{FF2B5EF4-FFF2-40B4-BE49-F238E27FC236}">
                <a16:creationId xmlns:a16="http://schemas.microsoft.com/office/drawing/2014/main" id="{B62C269A-B9CA-2DE2-09F9-708482A1E8CA}"/>
              </a:ext>
            </a:extLst>
          </p:cNvPr>
          <p:cNvSpPr txBox="1"/>
          <p:nvPr/>
        </p:nvSpPr>
        <p:spPr>
          <a:xfrm>
            <a:off x="609599" y="5749182"/>
            <a:ext cx="1452226" cy="369332"/>
          </a:xfrm>
          <a:prstGeom prst="rect">
            <a:avLst/>
          </a:prstGeom>
          <a:noFill/>
        </p:spPr>
        <p:txBody>
          <a:bodyPr wrap="square" rtlCol="0">
            <a:spAutoFit/>
          </a:bodyPr>
          <a:lstStyle/>
          <a:p>
            <a:r>
              <a:rPr lang="nl-NL" dirty="0" err="1"/>
              <a:t>Grid</a:t>
            </a:r>
            <a:r>
              <a:rPr lang="nl-NL" dirty="0"/>
              <a:t>: 363W</a:t>
            </a:r>
          </a:p>
        </p:txBody>
      </p:sp>
      <p:cxnSp>
        <p:nvCxnSpPr>
          <p:cNvPr id="15" name="Rechte verbindingslijn met pijl 14">
            <a:extLst>
              <a:ext uri="{FF2B5EF4-FFF2-40B4-BE49-F238E27FC236}">
                <a16:creationId xmlns:a16="http://schemas.microsoft.com/office/drawing/2014/main" id="{48BFB9E5-4E3B-2635-D415-39AEAD575BBA}"/>
              </a:ext>
            </a:extLst>
          </p:cNvPr>
          <p:cNvCxnSpPr>
            <a:cxnSpLocks/>
          </p:cNvCxnSpPr>
          <p:nvPr/>
        </p:nvCxnSpPr>
        <p:spPr>
          <a:xfrm>
            <a:off x="2248872" y="2568744"/>
            <a:ext cx="823588" cy="567746"/>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96749320-0C89-1EF1-EBE9-A623159A5A5A}"/>
              </a:ext>
            </a:extLst>
          </p:cNvPr>
          <p:cNvCxnSpPr>
            <a:cxnSpLocks/>
          </p:cNvCxnSpPr>
          <p:nvPr/>
        </p:nvCxnSpPr>
        <p:spPr>
          <a:xfrm flipV="1">
            <a:off x="2043915" y="4001694"/>
            <a:ext cx="1028545" cy="76983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kstvak 18">
            <a:extLst>
              <a:ext uri="{FF2B5EF4-FFF2-40B4-BE49-F238E27FC236}">
                <a16:creationId xmlns:a16="http://schemas.microsoft.com/office/drawing/2014/main" id="{B3A8EFAB-2B85-C609-C70F-0973444ADC16}"/>
              </a:ext>
            </a:extLst>
          </p:cNvPr>
          <p:cNvSpPr txBox="1"/>
          <p:nvPr/>
        </p:nvSpPr>
        <p:spPr>
          <a:xfrm>
            <a:off x="3168385" y="3144538"/>
            <a:ext cx="1660782" cy="923330"/>
          </a:xfrm>
          <a:prstGeom prst="rect">
            <a:avLst/>
          </a:prstGeom>
          <a:noFill/>
        </p:spPr>
        <p:txBody>
          <a:bodyPr wrap="square" rtlCol="0">
            <a:spAutoFit/>
          </a:bodyPr>
          <a:lstStyle/>
          <a:p>
            <a:pPr algn="ctr"/>
            <a:r>
              <a:rPr lang="nl-NL" dirty="0"/>
              <a:t>Building </a:t>
            </a:r>
            <a:r>
              <a:rPr lang="nl-NL" dirty="0" err="1"/>
              <a:t>Consumption</a:t>
            </a:r>
            <a:r>
              <a:rPr lang="nl-NL" dirty="0"/>
              <a:t>:</a:t>
            </a:r>
          </a:p>
          <a:p>
            <a:pPr algn="ctr"/>
            <a:r>
              <a:rPr lang="nl-NL" dirty="0"/>
              <a:t>2748W</a:t>
            </a:r>
          </a:p>
        </p:txBody>
      </p:sp>
      <p:cxnSp>
        <p:nvCxnSpPr>
          <p:cNvPr id="20" name="Rechte verbindingslijn met pijl 19">
            <a:extLst>
              <a:ext uri="{FF2B5EF4-FFF2-40B4-BE49-F238E27FC236}">
                <a16:creationId xmlns:a16="http://schemas.microsoft.com/office/drawing/2014/main" id="{0D4E2591-53E6-EA5A-06D0-98C97A749598}"/>
              </a:ext>
            </a:extLst>
          </p:cNvPr>
          <p:cNvCxnSpPr>
            <a:cxnSpLocks/>
          </p:cNvCxnSpPr>
          <p:nvPr/>
        </p:nvCxnSpPr>
        <p:spPr>
          <a:xfrm>
            <a:off x="5035910" y="3659391"/>
            <a:ext cx="1060090" cy="40847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461053"/>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68611d1-2bba-491d-b7e0-e7d322e77a15">
      <Terms xmlns="http://schemas.microsoft.com/office/infopath/2007/PartnerControls"/>
    </lcf76f155ced4ddcb4097134ff3c332f>
    <TaxCatchAll xmlns="e84ba718-93b0-4699-8261-85afcfcf70a6" xsi:nil="true"/>
    <AcademicYear xmlns="e68611d1-2bba-491d-b7e0-e7d322e77a15" xsi:nil="true"/>
    <Project xmlns="e68611d1-2bba-491d-b7e0-e7d322e77a15" xsi:nil="true"/>
    <Team xmlns="e68611d1-2bba-491d-b7e0-e7d322e77a1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90B6158E559B4EBB79D87810E1B56A" ma:contentTypeVersion="19" ma:contentTypeDescription="Een nieuw document maken." ma:contentTypeScope="" ma:versionID="df7e46f52e22915c024a224c7dde33ac">
  <xsd:schema xmlns:xsd="http://www.w3.org/2001/XMLSchema" xmlns:xs="http://www.w3.org/2001/XMLSchema" xmlns:p="http://schemas.microsoft.com/office/2006/metadata/properties" xmlns:ns2="e68611d1-2bba-491d-b7e0-e7d322e77a15" xmlns:ns3="e84ba718-93b0-4699-8261-85afcfcf70a6" targetNamespace="http://schemas.microsoft.com/office/2006/metadata/properties" ma:root="true" ma:fieldsID="e3ed28a2abb5364e58a57d4c7647692c" ns2:_="" ns3:_="">
    <xsd:import namespace="e68611d1-2bba-491d-b7e0-e7d322e77a15"/>
    <xsd:import namespace="e84ba718-93b0-4699-8261-85afcfcf70a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OCR" minOccurs="0"/>
                <xsd:element ref="ns2:MediaServiceObjectDetectorVersions" minOccurs="0"/>
                <xsd:element ref="ns2:MediaServiceLocation" minOccurs="0"/>
                <xsd:element ref="ns2:Project" minOccurs="0"/>
                <xsd:element ref="ns2:Team" minOccurs="0"/>
                <xsd:element ref="ns2:AcademicYea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8611d1-2bba-491d-b7e0-e7d322e77a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Afbeeldingtags" ma:readOnly="false" ma:fieldId="{5cf76f15-5ced-4ddc-b409-7134ff3c332f}" ma:taxonomyMulti="true" ma:sspId="9d9af33d-1c7e-4655-8224-df3a670842a4" ma:termSetId="09814cd3-568e-fe90-9814-8d621ff8fb84" ma:anchorId="fba54fb3-c3e1-fe81-a776-ca4b69148c4d" ma:open="true" ma:isKeyword="false">
      <xsd:complexType>
        <xsd:sequence>
          <xsd:element ref="pc:Terms" minOccurs="0" maxOccurs="1"/>
        </xsd:sequence>
      </xsd:complex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Project" ma:index="23" nillable="true" ma:displayName="Project" ma:format="Dropdown" ma:internalName="Project">
      <xsd:simpleType>
        <xsd:union memberTypes="dms:Text">
          <xsd:simpleType>
            <xsd:restriction base="dms:Choice">
              <xsd:enumeration value="GENERAL"/>
            </xsd:restriction>
          </xsd:simpleType>
        </xsd:union>
      </xsd:simpleType>
    </xsd:element>
    <xsd:element name="Team" ma:index="24" nillable="true" ma:displayName="Team" ma:format="Dropdown" ma:internalName="Team">
      <xsd:complexType>
        <xsd:complexContent>
          <xsd:extension base="dms:MultiChoice">
            <xsd:sequence>
              <xsd:element name="Value" maxOccurs="unbounded" minOccurs="0" nillable="true">
                <xsd:simpleType>
                  <xsd:restriction base="dms:Choice">
                    <xsd:enumeration value="STAR Lab"/>
                    <xsd:enumeration value="STER Lab"/>
                  </xsd:restriction>
                </xsd:simpleType>
              </xsd:element>
            </xsd:sequence>
          </xsd:extension>
        </xsd:complexContent>
      </xsd:complexType>
    </xsd:element>
    <xsd:element name="AcademicYear" ma:index="25" nillable="true" ma:displayName="Academic Year" ma:format="Dropdown" ma:internalName="AcademicYear">
      <xsd:simpleType>
        <xsd:union memberTypes="dms:Text">
          <xsd:simpleType>
            <xsd:restriction base="dms:Choice">
              <xsd:enumeration value="AY 2023 - 2024"/>
              <xsd:enumeration value="AY 2022 - 2023"/>
              <xsd:enumeration value="AY 2021 - 2022"/>
              <xsd:enumeration value="AY 2020 - 2021"/>
              <xsd:enumeration value="AY 2019 - 2020"/>
              <xsd:enumeration value="AY 2018 - 2019"/>
            </xsd:restriction>
          </xsd:simpleType>
        </xsd:union>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4ba718-93b0-4699-8261-85afcfcf70a6"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element name="TaxCatchAll" ma:index="18" nillable="true" ma:displayName="Taxonomy Catch All Column" ma:hidden="true" ma:list="{4ecbbf72-fd8c-41a4-9935-72ff7d32e75e}" ma:internalName="TaxCatchAll" ma:showField="CatchAllData" ma:web="e84ba718-93b0-4699-8261-85afcfcf70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392918-2108-4529-BDC8-1934E519DAD6}">
  <ds:schemaRefs>
    <ds:schemaRef ds:uri="http://purl.org/dc/terms/"/>
    <ds:schemaRef ds:uri="http://schemas.microsoft.com/office/2006/documentManagement/types"/>
    <ds:schemaRef ds:uri="http://purl.org/dc/elements/1.1/"/>
    <ds:schemaRef ds:uri="e68611d1-2bba-491d-b7e0-e7d322e77a15"/>
    <ds:schemaRef ds:uri="http://schemas.openxmlformats.org/package/2006/metadata/core-properties"/>
    <ds:schemaRef ds:uri="http://purl.org/dc/dcmitype/"/>
    <ds:schemaRef ds:uri="http://schemas.microsoft.com/office/infopath/2007/PartnerControls"/>
    <ds:schemaRef ds:uri="http://schemas.microsoft.com/office/2006/metadata/properties"/>
    <ds:schemaRef ds:uri="e84ba718-93b0-4699-8261-85afcfcf70a6"/>
    <ds:schemaRef ds:uri="http://www.w3.org/XML/1998/namespace"/>
  </ds:schemaRefs>
</ds:datastoreItem>
</file>

<file path=customXml/itemProps2.xml><?xml version="1.0" encoding="utf-8"?>
<ds:datastoreItem xmlns:ds="http://schemas.openxmlformats.org/officeDocument/2006/customXml" ds:itemID="{3F702192-0504-41D0-8ABF-5C5218BD1FDE}">
  <ds:schemaRefs>
    <ds:schemaRef ds:uri="http://schemas.microsoft.com/sharepoint/v3/contenttype/forms"/>
  </ds:schemaRefs>
</ds:datastoreItem>
</file>

<file path=customXml/itemProps3.xml><?xml version="1.0" encoding="utf-8"?>
<ds:datastoreItem xmlns:ds="http://schemas.openxmlformats.org/officeDocument/2006/customXml" ds:itemID="{95371EE1-AFA5-4180-9D10-09EDD9F02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8611d1-2bba-491d-b7e0-e7d322e77a15"/>
    <ds:schemaRef ds:uri="e84ba718-93b0-4699-8261-85afcfcf70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489</TotalTime>
  <Words>524</Words>
  <Application>Microsoft Office PowerPoint</Application>
  <PresentationFormat>Widescreen</PresentationFormat>
  <Paragraphs>31</Paragraphs>
  <Slides>5</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vt:i4>
      </vt:variant>
    </vt:vector>
  </HeadingPairs>
  <TitlesOfParts>
    <vt:vector size="11" baseType="lpstr">
      <vt:lpstr>Arial</vt:lpstr>
      <vt:lpstr>Arial Rounded MT Bold</vt:lpstr>
      <vt:lpstr>Calibri</vt:lpstr>
      <vt:lpstr>Calibri Light</vt:lpstr>
      <vt:lpstr>Howest NL</vt:lpstr>
      <vt:lpstr>1_Howest NL</vt:lpstr>
      <vt:lpstr>Energy Project CTAI </vt:lpstr>
      <vt:lpstr>Project description</vt:lpstr>
      <vt:lpstr>project research</vt:lpstr>
      <vt:lpstr>Project goal</vt:lpstr>
      <vt:lpstr>Project goal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 “Smart Technology”</dc:title>
  <dc:creator>De Gelas Johan</dc:creator>
  <cp:lastModifiedBy>Frederik WAEYAERT</cp:lastModifiedBy>
  <cp:revision>4</cp:revision>
  <dcterms:created xsi:type="dcterms:W3CDTF">2022-03-17T09:46:21Z</dcterms:created>
  <dcterms:modified xsi:type="dcterms:W3CDTF">2025-11-02T20:35:13Z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0x0101006F90B6158E559B4EBB79D87810E1B56A</vt:lpwstr>
  </property>
  <property fmtid="{D5CDD505-2E9C-101B-9397-08002B2CF9AE}" pid="3" name="MediaServiceImageTags">
    <vt:lpwstr/>
  </property>
</Properties>
</file>